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E6"/>
    <a:srgbClr val="FFFFFF"/>
    <a:srgbClr val="007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AC577-57D9-4676-B51F-04E37F40E4AD}" v="180" dt="2024-09-24T08:26:14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64E41-DE65-4323-93D0-2FFAD2198F1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2E153-6339-4A0B-84F6-036C2F62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2E153-6339-4A0B-84F6-036C2F627E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2E153-6339-4A0B-84F6-036C2F627E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8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8080-1362-8BA5-662D-5039A71D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4124D-D844-6129-9DE5-57384E416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2BF06-D819-1901-C126-202F0E49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AA281-6927-3185-3109-FC6795FE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FECF-3C88-0449-1DD3-33B64B4B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1ADB-9851-2CD7-E60B-7BC410CF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7D89C-6E40-56AB-2FC5-DC12441FC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6C96-4367-B4CD-518F-8F6FF786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AC8C-C776-CAEB-E1A0-5E509176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1971-1D08-47AE-349C-40FFE2A2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DD766-553F-5D7E-7C5D-C631790C6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BFA31-B3E7-7681-D109-DCFDD7E1D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D6F8-BFDF-ABD7-38DA-16A50AEF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B2AED-2042-6183-A01B-02550A05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B0A1-62D2-492C-CB1B-35EA9574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0D0D-6614-292E-3B5F-14D4D5C2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5CCF-8DA1-D9EE-C598-54EBAE75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50289-E072-6A7F-8E41-BE104FC2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74B4-ED90-DCCE-5B39-AC148CDE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B7D63-0D61-1F5A-5D69-43BC1CEF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A5B3-346D-2750-5B96-86A9DEBA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AD6C1-4807-CC72-0D94-A5C06EA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DC4FB-56BD-4966-5330-C6404F31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0CD22-A2E5-90A3-E38A-F921C6BD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5C9D-60F8-ABB5-0F91-867D6469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3B17-9487-A776-D479-17E540FB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7CA5-CF3B-1FA6-05F6-DC6A8FE22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58A2B-DD2D-ABC5-8987-D95FDA40A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D50F4-5F0E-730B-7D3E-D5F8ABA7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396F8-03FB-F947-A61C-C001ED56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5B336-7273-7B05-B615-4AE88463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B791-F5B0-37C2-9B54-B857F1FD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1EF3B-2853-C4EE-A592-8D62EC67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12A95-04DB-FECE-ADB0-AA30AA97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75D68-EB1B-0FA5-BAE5-9E6522163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27A85-5B57-4958-B797-6321FFBCB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00049-DACE-9780-CC23-EE0C67A4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0E4A7-749F-D9F8-A990-360DFE3D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CECD4-0FDA-0371-8A09-23ECCCFE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C7C0-B44E-6A5E-B710-E4DF94BF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A4313-7124-F3E0-CF9E-E2851C7F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7752F-2B53-7B34-A983-08799621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289B7-8307-26AA-D2BA-CC8E7A2B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28C92-44B3-5940-B174-C2E974C3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08BE2-4157-7EF3-9F33-B2D1836B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E8463-6451-04E2-395E-F3D0BECB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71AD-BE8C-3FF1-8A5E-3A52070B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C0BFF-6824-EAD2-4650-E1394C4B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78C32-6E46-EE10-2F59-2000D6D70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0B5A-4E05-569E-768D-887328A5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83FD7-CCA7-94CD-1561-12DE90A7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B4BFA-15A0-39E9-4A3F-F9D01C9C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AF5A-12F3-056A-8A37-5EF22BE8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AF5B4-6884-5F9A-626B-4528BCA26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4E652-6982-0731-832A-1505FB92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6C0A5-4907-2909-0757-46D5953C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F506A-AB1C-B0F3-89FB-99A9F7C8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5AA80-9F53-8C42-3E6B-AAE73961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7DFE6-411F-6242-053A-B8B225EF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3CF51-FBD8-D73C-1DA7-7F63FC366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627-EBAD-AB6C-31B5-3D1EE2511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53D83-5616-49E7-9C82-D337E6D164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9190-71C3-107E-5640-3582C4381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E971-4844-BD47-889F-086B10877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E970B-733C-4A03-8B5A-567005C0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D421TT-HC Right Product Photo (TIF)">
            <a:extLst>
              <a:ext uri="{FF2B5EF4-FFF2-40B4-BE49-F238E27FC236}">
                <a16:creationId xmlns:a16="http://schemas.microsoft.com/office/drawing/2014/main" id="{5D20EE7B-B707-44A1-644C-AEBA482B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14" y="5386534"/>
            <a:ext cx="1868626" cy="14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s300-zb200-photography-product-left-facing-8192x5464-pix-300-dpi">
            <a:extLst>
              <a:ext uri="{FF2B5EF4-FFF2-40B4-BE49-F238E27FC236}">
                <a16:creationId xmlns:a16="http://schemas.microsoft.com/office/drawing/2014/main" id="{A9F5878F-EB20-6806-EE59-65B2724F6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r="10132"/>
          <a:stretch/>
        </p:blipFill>
        <p:spPr bwMode="auto">
          <a:xfrm>
            <a:off x="2388951" y="5705421"/>
            <a:ext cx="1156700" cy="115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99535-C44F-71F5-5362-F3C2436E3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1" r="22144"/>
          <a:stretch/>
        </p:blipFill>
        <p:spPr bwMode="auto">
          <a:xfrm>
            <a:off x="7902612" y="5336999"/>
            <a:ext cx="682718" cy="14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ss Release, Photography website, New rugged HC20 and HC50, 4:3 677x508">
            <a:extLst>
              <a:ext uri="{FF2B5EF4-FFF2-40B4-BE49-F238E27FC236}">
                <a16:creationId xmlns:a16="http://schemas.microsoft.com/office/drawing/2014/main" id="{65478373-4FE6-9F28-4953-75A4D03F9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r="31782"/>
          <a:stretch/>
        </p:blipFill>
        <p:spPr bwMode="auto">
          <a:xfrm>
            <a:off x="7304251" y="5633356"/>
            <a:ext cx="518973" cy="10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S55 Labs Photography Intellistand with Scanner Right">
            <a:extLst>
              <a:ext uri="{FF2B5EF4-FFF2-40B4-BE49-F238E27FC236}">
                <a16:creationId xmlns:a16="http://schemas.microsoft.com/office/drawing/2014/main" id="{1C778EEE-E5D0-3447-1D50-B718FEE1C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r="30068"/>
          <a:stretch/>
        </p:blipFill>
        <p:spPr bwMode="auto">
          <a:xfrm>
            <a:off x="-2464" y="5042117"/>
            <a:ext cx="1435600" cy="18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AF754-020A-6460-C3D6-F0A11CEC6B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41" t="1" r="28296" b="-6057"/>
          <a:stretch/>
        </p:blipFill>
        <p:spPr>
          <a:xfrm>
            <a:off x="8978209" y="-2"/>
            <a:ext cx="3215110" cy="7274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753912-173B-E22E-55AC-46521946D7C2}"/>
              </a:ext>
            </a:extLst>
          </p:cNvPr>
          <p:cNvSpPr txBox="1"/>
          <p:nvPr/>
        </p:nvSpPr>
        <p:spPr>
          <a:xfrm>
            <a:off x="934289" y="2149855"/>
            <a:ext cx="758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 Operations and Enhance Accuracy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038E3-6D93-747C-5289-5069AEC80755}"/>
              </a:ext>
            </a:extLst>
          </p:cNvPr>
          <p:cNvSpPr txBox="1"/>
          <p:nvPr/>
        </p:nvSpPr>
        <p:spPr>
          <a:xfrm>
            <a:off x="1076333" y="2745294"/>
            <a:ext cx="7588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Poor inventory management and inaccurate dispensing in pharmacies is both expensive and can put patients at risk. Zebra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label printers, barcode scanners, mobile computers, temperature sensors, labels and software solutions improve pharmacy management and reduce errors.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Streamline medication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Drive optimal pharmacy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Promote error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 dispensing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Enable temperature visibility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220105E-D089-69CA-7B00-344D1008EC78}"/>
              </a:ext>
            </a:extLst>
          </p:cNvPr>
          <p:cNvSpPr/>
          <p:nvPr/>
        </p:nvSpPr>
        <p:spPr>
          <a:xfrm flipV="1">
            <a:off x="8978209" y="-2"/>
            <a:ext cx="3213791" cy="164237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A340B0-8918-DC10-D290-69472DD36C6D}"/>
              </a:ext>
            </a:extLst>
          </p:cNvPr>
          <p:cNvSpPr txBox="1"/>
          <p:nvPr/>
        </p:nvSpPr>
        <p:spPr>
          <a:xfrm>
            <a:off x="911024" y="1580781"/>
            <a:ext cx="775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Barcodes and the Pharmacy a perfect match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CEB77-E1FC-583A-A78A-7055C2DB9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970" y="5446322"/>
            <a:ext cx="3649377" cy="2061480"/>
          </a:xfrm>
          <a:prstGeom prst="rect">
            <a:avLst/>
          </a:prstGeom>
        </p:spPr>
      </p:pic>
      <p:pic>
        <p:nvPicPr>
          <p:cNvPr id="2" name="Picture 2" descr="zd611t-hc-photography-product-right-facing-3913x5018-pix-300-dpi">
            <a:extLst>
              <a:ext uri="{FF2B5EF4-FFF2-40B4-BE49-F238E27FC236}">
                <a16:creationId xmlns:a16="http://schemas.microsoft.com/office/drawing/2014/main" id="{F890AEF6-C78E-58D9-C46B-7FDC41FD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27" y="5125837"/>
            <a:ext cx="1452075" cy="18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A7655BF-2214-272E-E76B-09967E7D0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1" y="744705"/>
            <a:ext cx="2125980" cy="8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9EB5D4-5945-3FF5-F803-88596194A5EF}"/>
              </a:ext>
            </a:extLst>
          </p:cNvPr>
          <p:cNvSpPr txBox="1"/>
          <p:nvPr/>
        </p:nvSpPr>
        <p:spPr>
          <a:xfrm>
            <a:off x="1120568" y="1217282"/>
            <a:ext cx="711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errors and give your patients a virtual voice through barcode technology, and purpose-built solutions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ED06C-A4FD-8D31-2BD9-4AA2701F6595}"/>
              </a:ext>
            </a:extLst>
          </p:cNvPr>
          <p:cNvSpPr txBox="1"/>
          <p:nvPr/>
        </p:nvSpPr>
        <p:spPr>
          <a:xfrm>
            <a:off x="1045751" y="5868545"/>
            <a:ext cx="638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Zebra Pharmacy Solutions, visit </a:t>
            </a:r>
            <a:r>
              <a:rPr lang="en-US" sz="1600" b="1" i="0" u="none" strike="noStrike" baseline="0" dirty="0">
                <a:solidFill>
                  <a:srgbClr val="007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Zebra.com </a:t>
            </a:r>
          </a:p>
          <a:p>
            <a:pPr algn="l"/>
            <a:endParaRPr lang="en-US" sz="800" b="1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 and the stylized Zebra head are trademarks of Zebra Technologies Corp., </a:t>
            </a:r>
          </a:p>
          <a:p>
            <a:pPr algn="l"/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in many jurisdictions worldwide. ©2024 Zebra Technologies Corp. and/or its affiliates.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9345D99-D7B1-04DD-17DD-80AC05B1CCB5}"/>
              </a:ext>
            </a:extLst>
          </p:cNvPr>
          <p:cNvSpPr txBox="1">
            <a:spLocks/>
          </p:cNvSpPr>
          <p:nvPr/>
        </p:nvSpPr>
        <p:spPr>
          <a:xfrm>
            <a:off x="5511400" y="2086947"/>
            <a:ext cx="4618716" cy="2312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  <a:tabLst>
                <a:tab pos="914126" algn="l"/>
                <a:tab pos="1828251" algn="l"/>
                <a:tab pos="2742377" algn="l"/>
                <a:tab pos="3656503" algn="l"/>
                <a:tab pos="4570628" algn="l"/>
                <a:tab pos="5484754" algn="l"/>
              </a:tabLst>
              <a:defRPr/>
            </a:pPr>
            <a:r>
              <a:rPr lang="en-GB" sz="1400" b="1" dirty="0">
                <a:solidFill>
                  <a:srgbClr val="166CDD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Enhance patient care and safety</a:t>
            </a:r>
          </a:p>
          <a:p>
            <a:pPr marL="187325" lvl="1" indent="-171450">
              <a:spcBef>
                <a:spcPts val="400"/>
              </a:spcBef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Reduce preventable clinical errors and stop the spread of germs</a:t>
            </a:r>
          </a:p>
          <a:p>
            <a:pPr marL="187325" lvl="1" indent="-171450">
              <a:spcBef>
                <a:spcPts val="400"/>
              </a:spcBef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Precisely track patients, medications, medical devices, and lab samples required for patient safety</a:t>
            </a:r>
          </a:p>
          <a:p>
            <a:pPr marL="187325" lvl="1" indent="-171450">
              <a:spcBef>
                <a:spcPts val="400"/>
              </a:spcBef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Monitor temperature to ensure quality</a:t>
            </a:r>
          </a:p>
          <a:p>
            <a:pPr marL="0" indent="0">
              <a:buSzPct val="100000"/>
              <a:buNone/>
              <a:tabLst>
                <a:tab pos="914126" algn="l"/>
                <a:tab pos="1828251" algn="l"/>
                <a:tab pos="2742377" algn="l"/>
                <a:tab pos="3656503" algn="l"/>
                <a:tab pos="4570628" algn="l"/>
                <a:tab pos="5484754" algn="l"/>
              </a:tabLst>
              <a:defRPr/>
            </a:pPr>
            <a:r>
              <a:rPr lang="en-GB" sz="1400" b="1" dirty="0">
                <a:solidFill>
                  <a:srgbClr val="166CDD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Manage the supply chain</a:t>
            </a:r>
          </a:p>
          <a:p>
            <a:pPr marL="187325" lvl="1" indent="-171450"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Boost accuracy of supplies tracking and inventory management</a:t>
            </a:r>
          </a:p>
          <a:p>
            <a:pPr marL="0" indent="0">
              <a:buSzPct val="100000"/>
              <a:buNone/>
              <a:tabLst>
                <a:tab pos="914126" algn="l"/>
                <a:tab pos="1828251" algn="l"/>
                <a:tab pos="2742377" algn="l"/>
                <a:tab pos="3656503" algn="l"/>
                <a:tab pos="4570628" algn="l"/>
                <a:tab pos="5484754" algn="l"/>
              </a:tabLst>
              <a:defRPr/>
            </a:pPr>
            <a:r>
              <a:rPr lang="en-GB" sz="1400" b="1" dirty="0">
                <a:solidFill>
                  <a:srgbClr val="166CDD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Reduce labour shortages, fatigue, and burnout</a:t>
            </a:r>
          </a:p>
          <a:p>
            <a:pPr marL="187325" lvl="1" indent="-171450"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Technology is essential to improving operational efficiencies and workflows</a:t>
            </a:r>
            <a:endParaRPr lang="en-US" sz="1200" dirty="0">
              <a:solidFill>
                <a:srgbClr val="000000"/>
              </a:solidFill>
              <a:latin typeface="Arial" panose="020B0604020202020204"/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  <a:p>
            <a:pPr marL="0" indent="0">
              <a:buSzPct val="100000"/>
              <a:buNone/>
              <a:tabLst>
                <a:tab pos="914126" algn="l"/>
                <a:tab pos="1828251" algn="l"/>
                <a:tab pos="2742377" algn="l"/>
                <a:tab pos="3656503" algn="l"/>
                <a:tab pos="4570628" algn="l"/>
                <a:tab pos="5484754" algn="l"/>
              </a:tabLst>
              <a:defRPr/>
            </a:pPr>
            <a:r>
              <a:rPr lang="en-GB" sz="1400" b="1" dirty="0">
                <a:solidFill>
                  <a:srgbClr val="166CDD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Meet compliance requirements</a:t>
            </a:r>
          </a:p>
          <a:p>
            <a:pPr marL="187325" lvl="1" indent="-171450">
              <a:spcBef>
                <a:spcPts val="400"/>
              </a:spcBef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  <a:ea typeface="ヒラギノ角ゴ Pro W3" panose="020B0300000000000000" pitchFamily="34" charset="-128"/>
                <a:cs typeface="Times New Roman" panose="02020603050405020304" pitchFamily="18" charset="0"/>
              </a:rPr>
              <a:t>Use of technology greatly enhances ease of compliance</a:t>
            </a:r>
          </a:p>
          <a:p>
            <a:pPr marL="187325" lvl="1" indent="-171450"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endParaRPr lang="en-GB" sz="1200" dirty="0">
              <a:solidFill>
                <a:srgbClr val="000000"/>
              </a:solidFill>
              <a:latin typeface="Arial" panose="020B0604020202020204"/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  <a:p>
            <a:pPr marL="187325" lvl="1" indent="-171450">
              <a:spcBef>
                <a:spcPts val="400"/>
              </a:spcBef>
              <a:buClr>
                <a:srgbClr val="0073E6"/>
              </a:buClr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3225" algn="l"/>
              </a:tabLst>
              <a:defRPr/>
            </a:pPr>
            <a:endParaRPr lang="en-US" sz="1200" dirty="0">
              <a:solidFill>
                <a:srgbClr val="000000"/>
              </a:solidFill>
              <a:latin typeface="Arial" panose="020B0604020202020204"/>
              <a:ea typeface="ヒラギノ角ゴ Pro W3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9200C03-4561-EE60-E743-B78E8A8D4393}"/>
              </a:ext>
            </a:extLst>
          </p:cNvPr>
          <p:cNvSpPr/>
          <p:nvPr/>
        </p:nvSpPr>
        <p:spPr>
          <a:xfrm flipH="1">
            <a:off x="7427425" y="5281049"/>
            <a:ext cx="2729811" cy="1576951"/>
          </a:xfrm>
          <a:prstGeom prst="rtTriangle">
            <a:avLst/>
          </a:prstGeom>
          <a:solidFill>
            <a:srgbClr val="0073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275998-099F-3968-4750-26782B87CE4F}"/>
              </a:ext>
            </a:extLst>
          </p:cNvPr>
          <p:cNvSpPr/>
          <p:nvPr/>
        </p:nvSpPr>
        <p:spPr>
          <a:xfrm>
            <a:off x="10001250" y="1073470"/>
            <a:ext cx="2217870" cy="1250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ealthcare-photography-application-hc50-pharmacist-scanning-medication-label-portrait-mode">
            <a:extLst>
              <a:ext uri="{FF2B5EF4-FFF2-40B4-BE49-F238E27FC236}">
                <a16:creationId xmlns:a16="http://schemas.microsoft.com/office/drawing/2014/main" id="{3A3E8211-29BB-7681-4B40-D3E1C8C38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39074" b="725"/>
          <a:stretch/>
        </p:blipFill>
        <p:spPr bwMode="auto">
          <a:xfrm>
            <a:off x="10157236" y="0"/>
            <a:ext cx="2034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0B0857-F08B-8D30-AEF2-6BDB42930D6E}"/>
              </a:ext>
            </a:extLst>
          </p:cNvPr>
          <p:cNvSpPr/>
          <p:nvPr/>
        </p:nvSpPr>
        <p:spPr>
          <a:xfrm rot="10800000" flipH="1">
            <a:off x="10130116" y="0"/>
            <a:ext cx="2034764" cy="11754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2BE3A8-1346-4495-FB28-EDA71EB0557B}"/>
              </a:ext>
            </a:extLst>
          </p:cNvPr>
          <p:cNvSpPr txBox="1"/>
          <p:nvPr/>
        </p:nvSpPr>
        <p:spPr>
          <a:xfrm>
            <a:off x="1146948" y="2044270"/>
            <a:ext cx="3718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maximize patient safety and improve care quality it is essential that the right processes are in place to ensure the right medications are provided to the right patients.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Barcoding identifies medications at the unit-dose level for dispensing and administration, putting patient safety at the forefront by providing a “virtual voice” to patients, applications and workflows.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Zebra pharmacy solutions provide products and software built for the unique demands of pharmaceutical environments. 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81D1CEC-9957-0791-2856-63FB7D8C7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5" y="302718"/>
            <a:ext cx="2125980" cy="8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285</Words>
  <Application>Microsoft Office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Dispensing Flyer</dc:title>
  <dc:creator>Hopkin, Lorna</dc:creator>
  <cp:lastModifiedBy>Desweriel, Novinta</cp:lastModifiedBy>
  <cp:revision>3</cp:revision>
  <dcterms:created xsi:type="dcterms:W3CDTF">2024-09-10T09:35:21Z</dcterms:created>
  <dcterms:modified xsi:type="dcterms:W3CDTF">2024-10-17T15:08:27Z</dcterms:modified>
</cp:coreProperties>
</file>